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11"/>
  </p:notesMasterIdLst>
  <p:handoutMasterIdLst>
    <p:handoutMasterId r:id="rId12"/>
  </p:handoutMasterIdLst>
  <p:sldIdLst>
    <p:sldId id="277" r:id="rId3"/>
    <p:sldId id="276" r:id="rId4"/>
    <p:sldId id="278" r:id="rId5"/>
    <p:sldId id="279" r:id="rId6"/>
    <p:sldId id="280" r:id="rId7"/>
    <p:sldId id="281" r:id="rId8"/>
    <p:sldId id="283" r:id="rId9"/>
    <p:sldId id="284" r:id="rId10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4" autoAdjust="0"/>
    <p:restoredTop sz="92385" autoAdjust="0"/>
  </p:normalViewPr>
  <p:slideViewPr>
    <p:cSldViewPr snapToGrid="0">
      <p:cViewPr varScale="1">
        <p:scale>
          <a:sx n="74" d="100"/>
          <a:sy n="74" d="100"/>
        </p:scale>
        <p:origin x="-1146" y="-90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4EED12-B0A7-4E2D-A82A-938C59D703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016E2D0-7568-4274-8E66-89358CD02D53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1 Job pro 5.000 € invested</a:t>
          </a:r>
          <a:r>
            <a:rPr lang="en-US" dirty="0" smtClean="0">
              <a:solidFill>
                <a:schemeClr val="tx1"/>
              </a:solidFill>
            </a:rPr>
            <a:t>: 1.32 Mio jobs per                  132 </a:t>
          </a:r>
          <a:r>
            <a:rPr lang="en-US" dirty="0" err="1" smtClean="0">
              <a:solidFill>
                <a:schemeClr val="tx1"/>
              </a:solidFill>
            </a:rPr>
            <a:t>bn</a:t>
          </a:r>
          <a:r>
            <a:rPr lang="en-US" dirty="0" smtClean="0">
              <a:solidFill>
                <a:schemeClr val="tx1"/>
              </a:solidFill>
            </a:rPr>
            <a:t>€ invested in 20 years</a:t>
          </a:r>
          <a:endParaRPr lang="es-ES" dirty="0">
            <a:solidFill>
              <a:schemeClr val="tx1"/>
            </a:solidFill>
          </a:endParaRPr>
        </a:p>
      </dgm:t>
    </dgm:pt>
    <dgm:pt modelId="{B2955725-64A1-411D-981F-937830A98A79}" type="parTrans" cxnId="{9A9D4458-8E73-4F44-9E8E-684EBF5C4945}">
      <dgm:prSet/>
      <dgm:spPr/>
      <dgm:t>
        <a:bodyPr/>
        <a:lstStyle/>
        <a:p>
          <a:endParaRPr lang="es-ES"/>
        </a:p>
      </dgm:t>
    </dgm:pt>
    <dgm:pt modelId="{740282FA-4811-489E-8BFE-0CE6AA14EFD3}" type="sibTrans" cxnId="{9A9D4458-8E73-4F44-9E8E-684EBF5C4945}">
      <dgm:prSet/>
      <dgm:spPr/>
      <dgm:t>
        <a:bodyPr/>
        <a:lstStyle/>
        <a:p>
          <a:endParaRPr lang="es-ES"/>
        </a:p>
      </dgm:t>
    </dgm:pt>
    <dgm:pt modelId="{0CC908A4-0191-4DBD-B618-870EB7963974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1 job pro 20.000€ invested</a:t>
          </a:r>
          <a:r>
            <a:rPr lang="en-US" dirty="0" smtClean="0">
              <a:solidFill>
                <a:schemeClr val="tx1"/>
              </a:solidFill>
            </a:rPr>
            <a:t>: 95 000 jobs per                              38 </a:t>
          </a:r>
          <a:r>
            <a:rPr lang="en-US" dirty="0" err="1" smtClean="0">
              <a:solidFill>
                <a:schemeClr val="tx1"/>
              </a:solidFill>
            </a:rPr>
            <a:t>bn</a:t>
          </a:r>
          <a:r>
            <a:rPr lang="en-US" dirty="0" smtClean="0">
              <a:solidFill>
                <a:schemeClr val="tx1"/>
              </a:solidFill>
            </a:rPr>
            <a:t>€ invested in 20 years</a:t>
          </a:r>
          <a:endParaRPr lang="es-ES" dirty="0">
            <a:solidFill>
              <a:schemeClr val="tx1"/>
            </a:solidFill>
          </a:endParaRPr>
        </a:p>
      </dgm:t>
    </dgm:pt>
    <dgm:pt modelId="{ECAC497D-F898-46C0-916A-25C4EA5C829C}" type="parTrans" cxnId="{42878286-7857-4C87-A5C1-415D50314B71}">
      <dgm:prSet/>
      <dgm:spPr/>
      <dgm:t>
        <a:bodyPr/>
        <a:lstStyle/>
        <a:p>
          <a:endParaRPr lang="es-ES"/>
        </a:p>
      </dgm:t>
    </dgm:pt>
    <dgm:pt modelId="{C7669A0D-3A34-4BDA-9A51-40847999B18E}" type="sibTrans" cxnId="{42878286-7857-4C87-A5C1-415D50314B71}">
      <dgm:prSet/>
      <dgm:spPr/>
      <dgm:t>
        <a:bodyPr/>
        <a:lstStyle/>
        <a:p>
          <a:endParaRPr lang="es-ES"/>
        </a:p>
      </dgm:t>
    </dgm:pt>
    <dgm:pt modelId="{49BDEECA-B3AA-434B-BFD7-B6DF49DDB109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1 job pro 4.900€ invested</a:t>
          </a:r>
          <a:r>
            <a:rPr lang="en-US" dirty="0" smtClean="0">
              <a:solidFill>
                <a:schemeClr val="tx1"/>
              </a:solidFill>
            </a:rPr>
            <a:t>: 500 000 jobs per                              49 </a:t>
          </a:r>
          <a:r>
            <a:rPr lang="en-US" dirty="0" err="1" smtClean="0">
              <a:solidFill>
                <a:schemeClr val="tx1"/>
              </a:solidFill>
            </a:rPr>
            <a:t>bn</a:t>
          </a:r>
          <a:r>
            <a:rPr lang="en-US" dirty="0" smtClean="0">
              <a:solidFill>
                <a:schemeClr val="tx1"/>
              </a:solidFill>
            </a:rPr>
            <a:t>€ invested in 20 years</a:t>
          </a:r>
          <a:endParaRPr lang="es-ES" dirty="0">
            <a:solidFill>
              <a:schemeClr val="tx1"/>
            </a:solidFill>
          </a:endParaRPr>
        </a:p>
      </dgm:t>
    </dgm:pt>
    <dgm:pt modelId="{DC6F580A-9B26-4CA4-8EAF-AE1539069A35}" type="parTrans" cxnId="{7E7898A0-E52C-4E5C-AC1C-BAF37C4C74B7}">
      <dgm:prSet/>
      <dgm:spPr/>
      <dgm:t>
        <a:bodyPr/>
        <a:lstStyle/>
        <a:p>
          <a:endParaRPr lang="es-ES"/>
        </a:p>
      </dgm:t>
    </dgm:pt>
    <dgm:pt modelId="{35206720-BA69-4896-9C96-1036FED6D2DF}" type="sibTrans" cxnId="{7E7898A0-E52C-4E5C-AC1C-BAF37C4C74B7}">
      <dgm:prSet/>
      <dgm:spPr/>
      <dgm:t>
        <a:bodyPr/>
        <a:lstStyle/>
        <a:p>
          <a:endParaRPr lang="es-ES"/>
        </a:p>
      </dgm:t>
    </dgm:pt>
    <dgm:pt modelId="{E1C59E2C-74F9-4339-B63C-6AF6D040B92E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1 job pro 15.000€ invested</a:t>
          </a:r>
          <a:r>
            <a:rPr lang="en-US" dirty="0" smtClean="0">
              <a:solidFill>
                <a:schemeClr val="tx1"/>
              </a:solidFill>
            </a:rPr>
            <a:t>: 10 000 jobs per                           3 </a:t>
          </a:r>
          <a:r>
            <a:rPr lang="en-US" dirty="0" err="1" smtClean="0">
              <a:solidFill>
                <a:schemeClr val="tx1"/>
              </a:solidFill>
            </a:rPr>
            <a:t>bn</a:t>
          </a:r>
          <a:r>
            <a:rPr lang="en-US" dirty="0" smtClean="0">
              <a:solidFill>
                <a:schemeClr val="tx1"/>
              </a:solidFill>
            </a:rPr>
            <a:t>€ invested in 20 years</a:t>
          </a:r>
          <a:endParaRPr lang="es-ES" dirty="0">
            <a:solidFill>
              <a:schemeClr val="tx1"/>
            </a:solidFill>
          </a:endParaRPr>
        </a:p>
      </dgm:t>
    </dgm:pt>
    <dgm:pt modelId="{3639FFFE-9ADA-4C9B-93C1-31E125140DF2}" type="parTrans" cxnId="{643586FA-341B-47F6-A603-81FE438EED1C}">
      <dgm:prSet/>
      <dgm:spPr/>
      <dgm:t>
        <a:bodyPr/>
        <a:lstStyle/>
        <a:p>
          <a:endParaRPr lang="es-ES"/>
        </a:p>
      </dgm:t>
    </dgm:pt>
    <dgm:pt modelId="{F2317D74-EFD1-4A45-8768-9BD8DAAC9E48}" type="sibTrans" cxnId="{643586FA-341B-47F6-A603-81FE438EED1C}">
      <dgm:prSet/>
      <dgm:spPr/>
      <dgm:t>
        <a:bodyPr/>
        <a:lstStyle/>
        <a:p>
          <a:endParaRPr lang="es-ES"/>
        </a:p>
      </dgm:t>
    </dgm:pt>
    <dgm:pt modelId="{A480A736-19EE-4D91-B747-C1384F73C1D6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40 </a:t>
          </a:r>
          <a:r>
            <a:rPr lang="en-US" dirty="0" err="1" smtClean="0">
              <a:solidFill>
                <a:schemeClr val="tx1"/>
              </a:solidFill>
            </a:rPr>
            <a:t>bn</a:t>
          </a:r>
          <a:r>
            <a:rPr lang="en-US" dirty="0" smtClean="0">
              <a:solidFill>
                <a:schemeClr val="tx1"/>
              </a:solidFill>
            </a:rPr>
            <a:t>€ invested in 20 years - Job creation is possibly concentrated on </a:t>
          </a:r>
          <a:r>
            <a:rPr lang="en-US" i="1" dirty="0" smtClean="0">
              <a:solidFill>
                <a:schemeClr val="tx1"/>
              </a:solidFill>
            </a:rPr>
            <a:t>installation and maintenance</a:t>
          </a:r>
          <a:endParaRPr lang="es-ES" i="1" dirty="0">
            <a:solidFill>
              <a:schemeClr val="tx1"/>
            </a:solidFill>
          </a:endParaRPr>
        </a:p>
      </dgm:t>
    </dgm:pt>
    <dgm:pt modelId="{E289AB35-BF12-4FC7-A468-8FCA70E64F4A}" type="parTrans" cxnId="{A880200D-6DCE-48BA-89EF-65551B3A39F2}">
      <dgm:prSet/>
      <dgm:spPr/>
      <dgm:t>
        <a:bodyPr/>
        <a:lstStyle/>
        <a:p>
          <a:endParaRPr lang="es-ES"/>
        </a:p>
      </dgm:t>
    </dgm:pt>
    <dgm:pt modelId="{27C6830D-5A7F-4980-AB52-24FB2545ED83}" type="sibTrans" cxnId="{A880200D-6DCE-48BA-89EF-65551B3A39F2}">
      <dgm:prSet/>
      <dgm:spPr/>
      <dgm:t>
        <a:bodyPr/>
        <a:lstStyle/>
        <a:p>
          <a:endParaRPr lang="es-ES"/>
        </a:p>
      </dgm:t>
    </dgm:pt>
    <dgm:pt modelId="{519C2518-AFDA-4207-93C2-BAF2D02B49DB}" type="pres">
      <dgm:prSet presAssocID="{AD4EED12-B0A7-4E2D-A82A-938C59D703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6F42604D-1202-4907-A29F-C1D116055433}" type="pres">
      <dgm:prSet presAssocID="{AD4EED12-B0A7-4E2D-A82A-938C59D703DD}" presName="Name1" presStyleCnt="0"/>
      <dgm:spPr/>
    </dgm:pt>
    <dgm:pt modelId="{E8265536-75E1-4B53-9E70-E2CAE56EEA87}" type="pres">
      <dgm:prSet presAssocID="{AD4EED12-B0A7-4E2D-A82A-938C59D703DD}" presName="cycle" presStyleCnt="0"/>
      <dgm:spPr/>
    </dgm:pt>
    <dgm:pt modelId="{A90CD8C7-43BE-4065-92B8-6C06349D1F55}" type="pres">
      <dgm:prSet presAssocID="{AD4EED12-B0A7-4E2D-A82A-938C59D703DD}" presName="srcNode" presStyleLbl="node1" presStyleIdx="0" presStyleCnt="5"/>
      <dgm:spPr/>
    </dgm:pt>
    <dgm:pt modelId="{010F0DFE-B765-4CFF-BA82-1412788F5481}" type="pres">
      <dgm:prSet presAssocID="{AD4EED12-B0A7-4E2D-A82A-938C59D703DD}" presName="conn" presStyleLbl="parChTrans1D2" presStyleIdx="0" presStyleCnt="1" custAng="20920147" custScaleX="91178" custLinFactX="9903" custLinFactNeighborX="100000" custLinFactNeighborY="10194"/>
      <dgm:spPr/>
      <dgm:t>
        <a:bodyPr/>
        <a:lstStyle/>
        <a:p>
          <a:endParaRPr lang="es-ES"/>
        </a:p>
      </dgm:t>
    </dgm:pt>
    <dgm:pt modelId="{650604F2-D89B-4B18-8B97-BA2ABCABE308}" type="pres">
      <dgm:prSet presAssocID="{AD4EED12-B0A7-4E2D-A82A-938C59D703DD}" presName="extraNode" presStyleLbl="node1" presStyleIdx="0" presStyleCnt="5"/>
      <dgm:spPr/>
    </dgm:pt>
    <dgm:pt modelId="{04668FA0-DC85-45DD-B117-C3C1037AE1E8}" type="pres">
      <dgm:prSet presAssocID="{AD4EED12-B0A7-4E2D-A82A-938C59D703DD}" presName="dstNode" presStyleLbl="node1" presStyleIdx="0" presStyleCnt="5"/>
      <dgm:spPr/>
    </dgm:pt>
    <dgm:pt modelId="{2B220AEC-89FA-4688-BB96-6CAF7346295B}" type="pres">
      <dgm:prSet presAssocID="{8016E2D0-7568-4274-8E66-89358CD02D53}" presName="text_1" presStyleLbl="node1" presStyleIdx="0" presStyleCnt="5" custScaleX="88863" custLinFactNeighborX="882" custLinFactNeighborY="7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8AC409-455F-4135-A744-FD8F41D8716A}" type="pres">
      <dgm:prSet presAssocID="{8016E2D0-7568-4274-8E66-89358CD02D53}" presName="accent_1" presStyleCnt="0"/>
      <dgm:spPr/>
    </dgm:pt>
    <dgm:pt modelId="{16F97846-8C6B-4EB4-9ACA-53A9D6CA8B20}" type="pres">
      <dgm:prSet presAssocID="{8016E2D0-7568-4274-8E66-89358CD02D53}" presName="accentRepeatNode" presStyleLbl="solidFgAcc1" presStyleIdx="0" presStyleCnt="5"/>
      <dgm:spPr>
        <a:noFill/>
        <a:ln w="38100">
          <a:solidFill>
            <a:schemeClr val="bg2"/>
          </a:solidFill>
        </a:ln>
      </dgm:spPr>
      <dgm:t>
        <a:bodyPr/>
        <a:lstStyle/>
        <a:p>
          <a:endParaRPr lang="es-ES"/>
        </a:p>
      </dgm:t>
    </dgm:pt>
    <dgm:pt modelId="{3C6E3088-BD1F-4E5E-9545-2A84B531475E}" type="pres">
      <dgm:prSet presAssocID="{49BDEECA-B3AA-434B-BFD7-B6DF49DDB109}" presName="text_2" presStyleLbl="node1" presStyleIdx="1" presStyleCnt="5" custScaleX="97322" custLinFactNeighborX="-1995" custLinFactNeighborY="-175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07B886-E5EC-4B56-A753-26334B74BFDC}" type="pres">
      <dgm:prSet presAssocID="{49BDEECA-B3AA-434B-BFD7-B6DF49DDB109}" presName="accent_2" presStyleCnt="0"/>
      <dgm:spPr/>
    </dgm:pt>
    <dgm:pt modelId="{71D8738A-2294-4880-83FD-0855B46BFC57}" type="pres">
      <dgm:prSet presAssocID="{49BDEECA-B3AA-434B-BFD7-B6DF49DDB109}" presName="accentRepeatNode" presStyleLbl="solidFgAcc1" presStyleIdx="1" presStyleCnt="5" custLinFactNeighborX="-57371" custLinFactNeighborY="-14121"/>
      <dgm:spPr>
        <a:noFill/>
        <a:ln w="38100">
          <a:solidFill>
            <a:schemeClr val="bg2"/>
          </a:solidFill>
        </a:ln>
      </dgm:spPr>
    </dgm:pt>
    <dgm:pt modelId="{BACADB06-7261-427A-A698-5BE519F9B5D3}" type="pres">
      <dgm:prSet presAssocID="{E1C59E2C-74F9-4339-B63C-6AF6D040B92E}" presName="text_3" presStyleLbl="node1" presStyleIdx="2" presStyleCnt="5" custScaleX="106374" custLinFactNeighborX="221" custLinFactNeighborY="-3512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930646-B597-4632-8952-DAEA463E4ED7}" type="pres">
      <dgm:prSet presAssocID="{E1C59E2C-74F9-4339-B63C-6AF6D040B92E}" presName="accent_3" presStyleCnt="0"/>
      <dgm:spPr/>
    </dgm:pt>
    <dgm:pt modelId="{2745A6A9-158D-4BF3-8AB3-FCC68DB5F2E9}" type="pres">
      <dgm:prSet presAssocID="{E1C59E2C-74F9-4339-B63C-6AF6D040B92E}" presName="accentRepeatNode" presStyleLbl="solidFgAcc1" presStyleIdx="2" presStyleCnt="5" custLinFactNeighborX="-74966" custLinFactNeighborY="-27703"/>
      <dgm:spPr>
        <a:noFill/>
        <a:ln w="38100">
          <a:solidFill>
            <a:schemeClr val="bg2"/>
          </a:solidFill>
        </a:ln>
      </dgm:spPr>
    </dgm:pt>
    <dgm:pt modelId="{38FA505F-C051-4246-B950-A8ECA1D87F78}" type="pres">
      <dgm:prSet presAssocID="{A480A736-19EE-4D91-B747-C1384F73C1D6}" presName="text_4" presStyleLbl="node1" presStyleIdx="3" presStyleCnt="5" custScaleX="101349" custScaleY="1631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FD8F26-6619-4CC5-9F71-9726442E9A0A}" type="pres">
      <dgm:prSet presAssocID="{A480A736-19EE-4D91-B747-C1384F73C1D6}" presName="accent_4" presStyleCnt="0"/>
      <dgm:spPr/>
    </dgm:pt>
    <dgm:pt modelId="{B6EB355E-D89A-4B82-BF10-4DA0547B4FEE}" type="pres">
      <dgm:prSet presAssocID="{A480A736-19EE-4D91-B747-C1384F73C1D6}" presName="accentRepeatNode" presStyleLbl="solidFgAcc1" presStyleIdx="3" presStyleCnt="5" custScaleY="163028" custLinFactNeighborX="-56971" custLinFactNeighborY="838"/>
      <dgm:spPr>
        <a:noFill/>
        <a:ln w="38100">
          <a:solidFill>
            <a:schemeClr val="bg2"/>
          </a:solidFill>
        </a:ln>
      </dgm:spPr>
    </dgm:pt>
    <dgm:pt modelId="{D67964D0-1718-45DE-9364-00A5C6E10C90}" type="pres">
      <dgm:prSet presAssocID="{0CC908A4-0191-4DBD-B618-870EB7963974}" presName="text_5" presStyleLbl="node1" presStyleIdx="4" presStyleCnt="5" custScaleX="88971" custLinFactNeighborX="954" custLinFactNeighborY="336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6C8BF2-4F3B-4CED-9C08-DFACEDE353E5}" type="pres">
      <dgm:prSet presAssocID="{0CC908A4-0191-4DBD-B618-870EB7963974}" presName="accent_5" presStyleCnt="0"/>
      <dgm:spPr/>
    </dgm:pt>
    <dgm:pt modelId="{9DE32E17-D578-4DEF-BCE7-FC97FF2CF4B9}" type="pres">
      <dgm:prSet presAssocID="{0CC908A4-0191-4DBD-B618-870EB7963974}" presName="accentRepeatNode" presStyleLbl="solidFgAcc1" presStyleIdx="4" presStyleCnt="5" custLinFactNeighborX="-46" custLinFactNeighborY="28954"/>
      <dgm:spPr>
        <a:noFill/>
        <a:ln w="38100">
          <a:solidFill>
            <a:schemeClr val="bg2"/>
          </a:solidFill>
        </a:ln>
      </dgm:spPr>
    </dgm:pt>
  </dgm:ptLst>
  <dgm:cxnLst>
    <dgm:cxn modelId="{73BD0459-6B9A-46E8-B30E-A158E4C8D559}" type="presOf" srcId="{740282FA-4811-489E-8BFE-0CE6AA14EFD3}" destId="{010F0DFE-B765-4CFF-BA82-1412788F5481}" srcOrd="0" destOrd="0" presId="urn:microsoft.com/office/officeart/2008/layout/VerticalCurvedList"/>
    <dgm:cxn modelId="{E27BA3BC-C69A-4591-90E6-DD25012CD306}" type="presOf" srcId="{49BDEECA-B3AA-434B-BFD7-B6DF49DDB109}" destId="{3C6E3088-BD1F-4E5E-9545-2A84B531475E}" srcOrd="0" destOrd="0" presId="urn:microsoft.com/office/officeart/2008/layout/VerticalCurvedList"/>
    <dgm:cxn modelId="{42878286-7857-4C87-A5C1-415D50314B71}" srcId="{AD4EED12-B0A7-4E2D-A82A-938C59D703DD}" destId="{0CC908A4-0191-4DBD-B618-870EB7963974}" srcOrd="4" destOrd="0" parTransId="{ECAC497D-F898-46C0-916A-25C4EA5C829C}" sibTransId="{C7669A0D-3A34-4BDA-9A51-40847999B18E}"/>
    <dgm:cxn modelId="{7E7898A0-E52C-4E5C-AC1C-BAF37C4C74B7}" srcId="{AD4EED12-B0A7-4E2D-A82A-938C59D703DD}" destId="{49BDEECA-B3AA-434B-BFD7-B6DF49DDB109}" srcOrd="1" destOrd="0" parTransId="{DC6F580A-9B26-4CA4-8EAF-AE1539069A35}" sibTransId="{35206720-BA69-4896-9C96-1036FED6D2DF}"/>
    <dgm:cxn modelId="{A880200D-6DCE-48BA-89EF-65551B3A39F2}" srcId="{AD4EED12-B0A7-4E2D-A82A-938C59D703DD}" destId="{A480A736-19EE-4D91-B747-C1384F73C1D6}" srcOrd="3" destOrd="0" parTransId="{E289AB35-BF12-4FC7-A468-8FCA70E64F4A}" sibTransId="{27C6830D-5A7F-4980-AB52-24FB2545ED83}"/>
    <dgm:cxn modelId="{6C048FD5-6AE3-453E-A395-1D87F09E49DC}" type="presOf" srcId="{0CC908A4-0191-4DBD-B618-870EB7963974}" destId="{D67964D0-1718-45DE-9364-00A5C6E10C90}" srcOrd="0" destOrd="0" presId="urn:microsoft.com/office/officeart/2008/layout/VerticalCurvedList"/>
    <dgm:cxn modelId="{F6DED1ED-F775-43DF-9393-8953A227F190}" type="presOf" srcId="{8016E2D0-7568-4274-8E66-89358CD02D53}" destId="{2B220AEC-89FA-4688-BB96-6CAF7346295B}" srcOrd="0" destOrd="0" presId="urn:microsoft.com/office/officeart/2008/layout/VerticalCurvedList"/>
    <dgm:cxn modelId="{5C123E5C-541C-47D5-8C41-31E40C2AB109}" type="presOf" srcId="{E1C59E2C-74F9-4339-B63C-6AF6D040B92E}" destId="{BACADB06-7261-427A-A698-5BE519F9B5D3}" srcOrd="0" destOrd="0" presId="urn:microsoft.com/office/officeart/2008/layout/VerticalCurvedList"/>
    <dgm:cxn modelId="{9A9D4458-8E73-4F44-9E8E-684EBF5C4945}" srcId="{AD4EED12-B0A7-4E2D-A82A-938C59D703DD}" destId="{8016E2D0-7568-4274-8E66-89358CD02D53}" srcOrd="0" destOrd="0" parTransId="{B2955725-64A1-411D-981F-937830A98A79}" sibTransId="{740282FA-4811-489E-8BFE-0CE6AA14EFD3}"/>
    <dgm:cxn modelId="{1331735F-996B-449C-8824-28A2B6FACB8A}" type="presOf" srcId="{A480A736-19EE-4D91-B747-C1384F73C1D6}" destId="{38FA505F-C051-4246-B950-A8ECA1D87F78}" srcOrd="0" destOrd="0" presId="urn:microsoft.com/office/officeart/2008/layout/VerticalCurvedList"/>
    <dgm:cxn modelId="{FDF60AEF-D60F-4F8D-B40B-2300A8ECD8F3}" type="presOf" srcId="{AD4EED12-B0A7-4E2D-A82A-938C59D703DD}" destId="{519C2518-AFDA-4207-93C2-BAF2D02B49DB}" srcOrd="0" destOrd="0" presId="urn:microsoft.com/office/officeart/2008/layout/VerticalCurvedList"/>
    <dgm:cxn modelId="{643586FA-341B-47F6-A603-81FE438EED1C}" srcId="{AD4EED12-B0A7-4E2D-A82A-938C59D703DD}" destId="{E1C59E2C-74F9-4339-B63C-6AF6D040B92E}" srcOrd="2" destOrd="0" parTransId="{3639FFFE-9ADA-4C9B-93C1-31E125140DF2}" sibTransId="{F2317D74-EFD1-4A45-8768-9BD8DAAC9E48}"/>
    <dgm:cxn modelId="{08074B6E-95D3-476E-AFB6-39FA13969EDC}" type="presParOf" srcId="{519C2518-AFDA-4207-93C2-BAF2D02B49DB}" destId="{6F42604D-1202-4907-A29F-C1D116055433}" srcOrd="0" destOrd="0" presId="urn:microsoft.com/office/officeart/2008/layout/VerticalCurvedList"/>
    <dgm:cxn modelId="{DCD08B54-7BEC-447F-897E-3197EAF9405C}" type="presParOf" srcId="{6F42604D-1202-4907-A29F-C1D116055433}" destId="{E8265536-75E1-4B53-9E70-E2CAE56EEA87}" srcOrd="0" destOrd="0" presId="urn:microsoft.com/office/officeart/2008/layout/VerticalCurvedList"/>
    <dgm:cxn modelId="{97724E86-38B1-47EF-B668-1CE3640B1857}" type="presParOf" srcId="{E8265536-75E1-4B53-9E70-E2CAE56EEA87}" destId="{A90CD8C7-43BE-4065-92B8-6C06349D1F55}" srcOrd="0" destOrd="0" presId="urn:microsoft.com/office/officeart/2008/layout/VerticalCurvedList"/>
    <dgm:cxn modelId="{BA1DCC61-7DCF-484E-BA98-D1D0D240AA8C}" type="presParOf" srcId="{E8265536-75E1-4B53-9E70-E2CAE56EEA87}" destId="{010F0DFE-B765-4CFF-BA82-1412788F5481}" srcOrd="1" destOrd="0" presId="urn:microsoft.com/office/officeart/2008/layout/VerticalCurvedList"/>
    <dgm:cxn modelId="{963D662F-FBBC-4D09-A227-FCCFFAC36E87}" type="presParOf" srcId="{E8265536-75E1-4B53-9E70-E2CAE56EEA87}" destId="{650604F2-D89B-4B18-8B97-BA2ABCABE308}" srcOrd="2" destOrd="0" presId="urn:microsoft.com/office/officeart/2008/layout/VerticalCurvedList"/>
    <dgm:cxn modelId="{36286E04-93EA-43D5-B324-0E3480E639DD}" type="presParOf" srcId="{E8265536-75E1-4B53-9E70-E2CAE56EEA87}" destId="{04668FA0-DC85-45DD-B117-C3C1037AE1E8}" srcOrd="3" destOrd="0" presId="urn:microsoft.com/office/officeart/2008/layout/VerticalCurvedList"/>
    <dgm:cxn modelId="{849D141B-2EB8-4298-9DED-2543232B3F7E}" type="presParOf" srcId="{6F42604D-1202-4907-A29F-C1D116055433}" destId="{2B220AEC-89FA-4688-BB96-6CAF7346295B}" srcOrd="1" destOrd="0" presId="urn:microsoft.com/office/officeart/2008/layout/VerticalCurvedList"/>
    <dgm:cxn modelId="{F53459D4-BB2F-4A6A-B475-3C2A826AA51E}" type="presParOf" srcId="{6F42604D-1202-4907-A29F-C1D116055433}" destId="{0F8AC409-455F-4135-A744-FD8F41D8716A}" srcOrd="2" destOrd="0" presId="urn:microsoft.com/office/officeart/2008/layout/VerticalCurvedList"/>
    <dgm:cxn modelId="{AD115E6B-B4FD-4395-805E-02310135506C}" type="presParOf" srcId="{0F8AC409-455F-4135-A744-FD8F41D8716A}" destId="{16F97846-8C6B-4EB4-9ACA-53A9D6CA8B20}" srcOrd="0" destOrd="0" presId="urn:microsoft.com/office/officeart/2008/layout/VerticalCurvedList"/>
    <dgm:cxn modelId="{FA1B9BF2-9499-48AE-BF63-FFE2EA477D6C}" type="presParOf" srcId="{6F42604D-1202-4907-A29F-C1D116055433}" destId="{3C6E3088-BD1F-4E5E-9545-2A84B531475E}" srcOrd="3" destOrd="0" presId="urn:microsoft.com/office/officeart/2008/layout/VerticalCurvedList"/>
    <dgm:cxn modelId="{1A4D705F-2E2F-4BB8-AC65-287EF186E3DD}" type="presParOf" srcId="{6F42604D-1202-4907-A29F-C1D116055433}" destId="{E607B886-E5EC-4B56-A753-26334B74BFDC}" srcOrd="4" destOrd="0" presId="urn:microsoft.com/office/officeart/2008/layout/VerticalCurvedList"/>
    <dgm:cxn modelId="{A42A5AB6-1BDF-4C22-B90E-6BF82E525273}" type="presParOf" srcId="{E607B886-E5EC-4B56-A753-26334B74BFDC}" destId="{71D8738A-2294-4880-83FD-0855B46BFC57}" srcOrd="0" destOrd="0" presId="urn:microsoft.com/office/officeart/2008/layout/VerticalCurvedList"/>
    <dgm:cxn modelId="{A82F59C9-2C0B-4169-B741-8CCFF6E89443}" type="presParOf" srcId="{6F42604D-1202-4907-A29F-C1D116055433}" destId="{BACADB06-7261-427A-A698-5BE519F9B5D3}" srcOrd="5" destOrd="0" presId="urn:microsoft.com/office/officeart/2008/layout/VerticalCurvedList"/>
    <dgm:cxn modelId="{C47CEC43-990F-47B6-8960-C520DB197E78}" type="presParOf" srcId="{6F42604D-1202-4907-A29F-C1D116055433}" destId="{FF930646-B597-4632-8952-DAEA463E4ED7}" srcOrd="6" destOrd="0" presId="urn:microsoft.com/office/officeart/2008/layout/VerticalCurvedList"/>
    <dgm:cxn modelId="{3C8F682F-A741-452C-BD9E-56F09B672B6E}" type="presParOf" srcId="{FF930646-B597-4632-8952-DAEA463E4ED7}" destId="{2745A6A9-158D-4BF3-8AB3-FCC68DB5F2E9}" srcOrd="0" destOrd="0" presId="urn:microsoft.com/office/officeart/2008/layout/VerticalCurvedList"/>
    <dgm:cxn modelId="{9DD20DE0-E8A7-4201-88DF-4888B34ECEF6}" type="presParOf" srcId="{6F42604D-1202-4907-A29F-C1D116055433}" destId="{38FA505F-C051-4246-B950-A8ECA1D87F78}" srcOrd="7" destOrd="0" presId="urn:microsoft.com/office/officeart/2008/layout/VerticalCurvedList"/>
    <dgm:cxn modelId="{CA9727E2-BF83-48AF-AE15-06CA450B0F0C}" type="presParOf" srcId="{6F42604D-1202-4907-A29F-C1D116055433}" destId="{14FD8F26-6619-4CC5-9F71-9726442E9A0A}" srcOrd="8" destOrd="0" presId="urn:microsoft.com/office/officeart/2008/layout/VerticalCurvedList"/>
    <dgm:cxn modelId="{7FC51C8B-CC38-41B8-A6E3-49F8AECA942C}" type="presParOf" srcId="{14FD8F26-6619-4CC5-9F71-9726442E9A0A}" destId="{B6EB355E-D89A-4B82-BF10-4DA0547B4FEE}" srcOrd="0" destOrd="0" presId="urn:microsoft.com/office/officeart/2008/layout/VerticalCurvedList"/>
    <dgm:cxn modelId="{B8F00979-1D3B-4739-AA4B-7FE76C4E56D4}" type="presParOf" srcId="{6F42604D-1202-4907-A29F-C1D116055433}" destId="{D67964D0-1718-45DE-9364-00A5C6E10C90}" srcOrd="9" destOrd="0" presId="urn:microsoft.com/office/officeart/2008/layout/VerticalCurvedList"/>
    <dgm:cxn modelId="{A0268092-84AB-4293-B0EA-42F91CF69973}" type="presParOf" srcId="{6F42604D-1202-4907-A29F-C1D116055433}" destId="{EB6C8BF2-4F3B-4CED-9C08-DFACEDE353E5}" srcOrd="10" destOrd="0" presId="urn:microsoft.com/office/officeart/2008/layout/VerticalCurvedList"/>
    <dgm:cxn modelId="{1F0E6894-C167-4271-BCA6-8AD337C60CEB}" type="presParOf" srcId="{EB6C8BF2-4F3B-4CED-9C08-DFACEDE353E5}" destId="{9DE32E17-D578-4DEF-BCE7-FC97FF2CF4B9}" srcOrd="0" destOrd="0" presId="urn:microsoft.com/office/officeart/2008/layout/VerticalCurvedList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0F0DFE-B765-4CFF-BA82-1412788F5481}">
      <dsp:nvSpPr>
        <dsp:cNvPr id="0" name=""/>
        <dsp:cNvSpPr/>
      </dsp:nvSpPr>
      <dsp:spPr>
        <a:xfrm rot="20920147">
          <a:off x="1603478" y="-147924"/>
          <a:ext cx="5039580" cy="5527188"/>
        </a:xfrm>
        <a:prstGeom prst="blockArc">
          <a:avLst>
            <a:gd name="adj1" fmla="val 18900000"/>
            <a:gd name="adj2" fmla="val 2700000"/>
            <a:gd name="adj3" fmla="val 39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20AEC-89FA-4688-BB96-6CAF7346295B}">
      <dsp:nvSpPr>
        <dsp:cNvPr id="0" name=""/>
        <dsp:cNvSpPr/>
      </dsp:nvSpPr>
      <dsp:spPr>
        <a:xfrm>
          <a:off x="647164" y="256851"/>
          <a:ext cx="4596458" cy="513221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1 Job pro 5.000 € invested</a:t>
          </a:r>
          <a:r>
            <a:rPr lang="en-US" sz="1600" kern="1200" dirty="0" smtClean="0">
              <a:solidFill>
                <a:schemeClr val="tx1"/>
              </a:solidFill>
            </a:rPr>
            <a:t>: 1.32 Mio jobs per                  132 </a:t>
          </a:r>
          <a:r>
            <a:rPr lang="en-US" sz="1600" kern="1200" dirty="0" err="1" smtClean="0">
              <a:solidFill>
                <a:schemeClr val="tx1"/>
              </a:solidFill>
            </a:rPr>
            <a:t>bn</a:t>
          </a:r>
          <a:r>
            <a:rPr lang="en-US" sz="1600" kern="1200" dirty="0" smtClean="0">
              <a:solidFill>
                <a:schemeClr val="tx1"/>
              </a:solidFill>
            </a:rPr>
            <a:t>€ invested in 20 years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647164" y="256851"/>
        <a:ext cx="4596458" cy="513221"/>
      </dsp:txXfrm>
    </dsp:sp>
    <dsp:sp modelId="{16F97846-8C6B-4EB4-9ACA-53A9D6CA8B20}">
      <dsp:nvSpPr>
        <dsp:cNvPr id="0" name=""/>
        <dsp:cNvSpPr/>
      </dsp:nvSpPr>
      <dsp:spPr>
        <a:xfrm>
          <a:off x="-7251" y="192293"/>
          <a:ext cx="641526" cy="641526"/>
        </a:xfrm>
        <a:prstGeom prst="ellipse">
          <a:avLst/>
        </a:prstGeom>
        <a:noFill/>
        <a:ln w="381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6E3088-BD1F-4E5E-9545-2A84B531475E}">
      <dsp:nvSpPr>
        <dsp:cNvPr id="0" name=""/>
        <dsp:cNvSpPr/>
      </dsp:nvSpPr>
      <dsp:spPr>
        <a:xfrm>
          <a:off x="649751" y="936105"/>
          <a:ext cx="4676091" cy="513221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1 job pro 4.900€ invested</a:t>
          </a:r>
          <a:r>
            <a:rPr lang="en-US" sz="1600" kern="1200" dirty="0" smtClean="0">
              <a:solidFill>
                <a:schemeClr val="tx1"/>
              </a:solidFill>
            </a:rPr>
            <a:t>: 500 000 jobs per                              49 </a:t>
          </a:r>
          <a:r>
            <a:rPr lang="en-US" sz="1600" kern="1200" dirty="0" err="1" smtClean="0">
              <a:solidFill>
                <a:schemeClr val="tx1"/>
              </a:solidFill>
            </a:rPr>
            <a:t>bn</a:t>
          </a:r>
          <a:r>
            <a:rPr lang="en-US" sz="1600" kern="1200" dirty="0" smtClean="0">
              <a:solidFill>
                <a:schemeClr val="tx1"/>
              </a:solidFill>
            </a:rPr>
            <a:t>€ invested in 20 years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649751" y="936105"/>
        <a:ext cx="4676091" cy="513221"/>
      </dsp:txXfrm>
    </dsp:sp>
    <dsp:sp modelId="{71D8738A-2294-4880-83FD-0855B46BFC57}">
      <dsp:nvSpPr>
        <dsp:cNvPr id="0" name=""/>
        <dsp:cNvSpPr/>
      </dsp:nvSpPr>
      <dsp:spPr>
        <a:xfrm>
          <a:off x="0" y="871289"/>
          <a:ext cx="641526" cy="641526"/>
        </a:xfrm>
        <a:prstGeom prst="ellipse">
          <a:avLst/>
        </a:prstGeom>
        <a:noFill/>
        <a:ln w="381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CADB06-7261-427A-A698-5BE519F9B5D3}">
      <dsp:nvSpPr>
        <dsp:cNvPr id="0" name=""/>
        <dsp:cNvSpPr/>
      </dsp:nvSpPr>
      <dsp:spPr>
        <a:xfrm>
          <a:off x="644612" y="1615353"/>
          <a:ext cx="4990951" cy="513221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1 job pro 15.000€ invested</a:t>
          </a:r>
          <a:r>
            <a:rPr lang="en-US" sz="1600" kern="1200" dirty="0" smtClean="0">
              <a:solidFill>
                <a:schemeClr val="tx1"/>
              </a:solidFill>
            </a:rPr>
            <a:t>: 10 000 jobs per                           3 </a:t>
          </a:r>
          <a:r>
            <a:rPr lang="en-US" sz="1600" kern="1200" dirty="0" err="1" smtClean="0">
              <a:solidFill>
                <a:schemeClr val="tx1"/>
              </a:solidFill>
            </a:rPr>
            <a:t>bn</a:t>
          </a:r>
          <a:r>
            <a:rPr lang="en-US" sz="1600" kern="1200" dirty="0" smtClean="0">
              <a:solidFill>
                <a:schemeClr val="tx1"/>
              </a:solidFill>
            </a:rPr>
            <a:t>€ invested in 20 years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644612" y="1615353"/>
        <a:ext cx="4990951" cy="513221"/>
      </dsp:txXfrm>
    </dsp:sp>
    <dsp:sp modelId="{2745A6A9-158D-4BF3-8AB3-FCC68DB5F2E9}">
      <dsp:nvSpPr>
        <dsp:cNvPr id="0" name=""/>
        <dsp:cNvSpPr/>
      </dsp:nvSpPr>
      <dsp:spPr>
        <a:xfrm>
          <a:off x="0" y="1553742"/>
          <a:ext cx="641526" cy="641526"/>
        </a:xfrm>
        <a:prstGeom prst="ellipse">
          <a:avLst/>
        </a:prstGeom>
        <a:noFill/>
        <a:ln w="381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FA505F-C051-4246-B950-A8ECA1D87F78}">
      <dsp:nvSpPr>
        <dsp:cNvPr id="0" name=""/>
        <dsp:cNvSpPr/>
      </dsp:nvSpPr>
      <dsp:spPr>
        <a:xfrm>
          <a:off x="648862" y="2403266"/>
          <a:ext cx="4869578" cy="837094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40 </a:t>
          </a:r>
          <a:r>
            <a:rPr lang="en-US" sz="1600" kern="1200" dirty="0" err="1" smtClean="0">
              <a:solidFill>
                <a:schemeClr val="tx1"/>
              </a:solidFill>
            </a:rPr>
            <a:t>bn</a:t>
          </a:r>
          <a:r>
            <a:rPr lang="en-US" sz="1600" kern="1200" dirty="0" smtClean="0">
              <a:solidFill>
                <a:schemeClr val="tx1"/>
              </a:solidFill>
            </a:rPr>
            <a:t>€ invested in 20 years - Job creation is possibly concentrated on </a:t>
          </a:r>
          <a:r>
            <a:rPr lang="en-US" sz="1600" i="1" kern="1200" dirty="0" smtClean="0">
              <a:solidFill>
                <a:schemeClr val="tx1"/>
              </a:solidFill>
            </a:rPr>
            <a:t>installation and maintenance</a:t>
          </a:r>
          <a:endParaRPr lang="es-ES" sz="1600" i="1" kern="1200" dirty="0">
            <a:solidFill>
              <a:schemeClr val="tx1"/>
            </a:solidFill>
          </a:endParaRPr>
        </a:p>
      </dsp:txBody>
      <dsp:txXfrm>
        <a:off x="648862" y="2403266"/>
        <a:ext cx="4869578" cy="837094"/>
      </dsp:txXfrm>
    </dsp:sp>
    <dsp:sp modelId="{B6EB355E-D89A-4B82-BF10-4DA0547B4FEE}">
      <dsp:nvSpPr>
        <dsp:cNvPr id="0" name=""/>
        <dsp:cNvSpPr/>
      </dsp:nvSpPr>
      <dsp:spPr>
        <a:xfrm>
          <a:off x="0" y="2304255"/>
          <a:ext cx="641526" cy="1045867"/>
        </a:xfrm>
        <a:prstGeom prst="ellipse">
          <a:avLst/>
        </a:prstGeom>
        <a:noFill/>
        <a:ln w="381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964D0-1718-45DE-9364-00A5C6E10C90}">
      <dsp:nvSpPr>
        <dsp:cNvPr id="0" name=""/>
        <dsp:cNvSpPr/>
      </dsp:nvSpPr>
      <dsp:spPr>
        <a:xfrm>
          <a:off x="648095" y="3507446"/>
          <a:ext cx="4602044" cy="513221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1 job pro 20.000€ invested</a:t>
          </a:r>
          <a:r>
            <a:rPr lang="en-US" sz="1600" kern="1200" dirty="0" smtClean="0">
              <a:solidFill>
                <a:schemeClr val="tx1"/>
              </a:solidFill>
            </a:rPr>
            <a:t>: 95 000 jobs per                              38 </a:t>
          </a:r>
          <a:r>
            <a:rPr lang="en-US" sz="1600" kern="1200" dirty="0" err="1" smtClean="0">
              <a:solidFill>
                <a:schemeClr val="tx1"/>
              </a:solidFill>
            </a:rPr>
            <a:t>bn</a:t>
          </a:r>
          <a:r>
            <a:rPr lang="en-US" sz="1600" kern="1200" dirty="0" smtClean="0">
              <a:solidFill>
                <a:schemeClr val="tx1"/>
              </a:solidFill>
            </a:rPr>
            <a:t>€ invested in 20 years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648095" y="3507446"/>
        <a:ext cx="4602044" cy="513221"/>
      </dsp:txXfrm>
    </dsp:sp>
    <dsp:sp modelId="{9DE32E17-D578-4DEF-BCE7-FC97FF2CF4B9}">
      <dsp:nvSpPr>
        <dsp:cNvPr id="0" name=""/>
        <dsp:cNvSpPr/>
      </dsp:nvSpPr>
      <dsp:spPr>
        <a:xfrm>
          <a:off x="-7251" y="3456383"/>
          <a:ext cx="641526" cy="641526"/>
        </a:xfrm>
        <a:prstGeom prst="ellipse">
          <a:avLst/>
        </a:prstGeom>
        <a:noFill/>
        <a:ln w="381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‹Nr.›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13/10/2014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13/10/2014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13/10/2014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13/10/2014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13/10/2014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13/10/2014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Click here to add subtitle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to add title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99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13/10/2014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t>13/10/2014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5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13/10/2014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package" Target="../embeddings/Microsoft_Excel-Arbeitsblatt1.xlsx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emf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endParaRPr lang="de-DE" sz="1800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Dr. Steffen Erdle, Head of Project RE-ACTIVATE: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«Promoting Employment through RE/EE in MENA»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i="1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In-House </a:t>
            </a:r>
            <a:r>
              <a:rPr lang="en-US" sz="1800" i="1" dirty="0" smtClean="0"/>
              <a:t>Expert Workshop: Optimizing </a:t>
            </a:r>
            <a:r>
              <a:rPr lang="en-US" sz="1800" i="1" dirty="0" smtClean="0"/>
              <a:t>Local Employment </a:t>
            </a:r>
            <a:r>
              <a:rPr lang="en-US" sz="1800" i="1" dirty="0" smtClean="0"/>
              <a:t>&amp; Value Creation </a:t>
            </a:r>
            <a:r>
              <a:rPr lang="en-US" sz="1800" i="1" dirty="0" smtClean="0"/>
              <a:t>of </a:t>
            </a:r>
            <a:r>
              <a:rPr lang="en-US" sz="1800" i="1" dirty="0" smtClean="0"/>
              <a:t>Renewable Energy &amp; Energy </a:t>
            </a:r>
            <a:r>
              <a:rPr lang="en-US" sz="1800" i="1" dirty="0" smtClean="0"/>
              <a:t>Efficiency Technologies</a:t>
            </a:r>
            <a:endParaRPr lang="en-US" sz="1800" i="1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Eschborn, 14.10.14 </a:t>
            </a:r>
            <a:endParaRPr lang="en-US" sz="1800" i="1" dirty="0"/>
          </a:p>
        </p:txBody>
      </p:sp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2400" b="1" cap="all" dirty="0" smtClean="0"/>
              <a:t>leveraging the Employment  Potential of Renewable Energy and Energy Efficiency for the MENA Region:</a:t>
            </a:r>
            <a:br>
              <a:rPr lang="en-US" sz="2400" b="1" cap="all" dirty="0" smtClean="0"/>
            </a:br>
            <a:r>
              <a:rPr lang="en-US" sz="2400" b="1" cap="all" smtClean="0"/>
              <a:t>high hopes, </a:t>
            </a:r>
            <a:r>
              <a:rPr lang="en-US" sz="2400" b="1" cap="all" dirty="0" smtClean="0"/>
              <a:t>uncertain outcomes</a:t>
            </a:r>
            <a:endParaRPr lang="en-US" sz="2400" b="1" cap="al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649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does the subject matter?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13/10/2014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MENA: macro region with the </a:t>
            </a:r>
            <a:r>
              <a:rPr lang="en-US" u="sng" dirty="0" smtClean="0"/>
              <a:t>highest unemployment rate </a:t>
            </a:r>
            <a:r>
              <a:rPr lang="en-US" dirty="0" smtClean="0"/>
              <a:t>worldwide</a:t>
            </a:r>
          </a:p>
          <a:p>
            <a:r>
              <a:rPr lang="en-US" dirty="0" smtClean="0"/>
              <a:t>Direct backward-forward linkages with recent socio-political unrest</a:t>
            </a:r>
          </a:p>
          <a:p>
            <a:r>
              <a:rPr lang="en-US" dirty="0" smtClean="0"/>
              <a:t>Need for Arab countries to generate </a:t>
            </a:r>
            <a:r>
              <a:rPr lang="en-US" u="sng" dirty="0" smtClean="0"/>
              <a:t>4-5 million new jobs a</a:t>
            </a:r>
            <a:r>
              <a:rPr lang="en-US" dirty="0" smtClean="0"/>
              <a:t>nnually just to maintain the status quo of regional unemployment</a:t>
            </a:r>
          </a:p>
          <a:p>
            <a:r>
              <a:rPr lang="en-US" dirty="0" smtClean="0"/>
              <a:t>Promoting </a:t>
            </a:r>
            <a:r>
              <a:rPr lang="en-US" u="sng" dirty="0" smtClean="0"/>
              <a:t>social inclusion</a:t>
            </a:r>
            <a:r>
              <a:rPr lang="en-US" dirty="0" smtClean="0"/>
              <a:t> and specifically </a:t>
            </a:r>
            <a:r>
              <a:rPr lang="en-US" u="sng" dirty="0" smtClean="0"/>
              <a:t>youth employment</a:t>
            </a:r>
            <a:r>
              <a:rPr lang="en-US" dirty="0" smtClean="0"/>
              <a:t> has become a key priority of public policy in the region</a:t>
            </a:r>
          </a:p>
          <a:p>
            <a:r>
              <a:rPr lang="en-US" dirty="0" smtClean="0"/>
              <a:t>Sustainable energy technologies attributed a major role: serving as key driver and catalyst for </a:t>
            </a:r>
            <a:r>
              <a:rPr lang="en-US" u="sng" dirty="0" smtClean="0"/>
              <a:t>new jobs</a:t>
            </a:r>
            <a:r>
              <a:rPr lang="en-US" dirty="0" smtClean="0"/>
              <a:t> and </a:t>
            </a:r>
            <a:r>
              <a:rPr lang="en-US" u="sng" dirty="0" smtClean="0"/>
              <a:t>value creation</a:t>
            </a:r>
            <a:endParaRPr lang="en-US" u="sng" dirty="0"/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Where </a:t>
            </a:r>
            <a:r>
              <a:rPr lang="en-US" b="1" smtClean="0"/>
              <a:t>is actually the </a:t>
            </a:r>
            <a:r>
              <a:rPr lang="en-US" b="1" dirty="0" smtClean="0"/>
              <a:t>problem?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13/10/2014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available figures concerning the employment potential of RE/EE in MENA are (more or less realistic) </a:t>
            </a:r>
            <a:r>
              <a:rPr lang="en-US" u="sng" dirty="0" smtClean="0"/>
              <a:t>forecasts</a:t>
            </a:r>
            <a:r>
              <a:rPr lang="en-US" dirty="0" smtClean="0"/>
              <a:t> and </a:t>
            </a:r>
            <a:r>
              <a:rPr lang="en-US" u="sng" dirty="0" smtClean="0"/>
              <a:t>hypotheses</a:t>
            </a:r>
            <a:r>
              <a:rPr lang="en-US" dirty="0" smtClean="0"/>
              <a:t>; many of them are very </a:t>
            </a:r>
            <a:r>
              <a:rPr lang="en-US" u="sng" dirty="0" smtClean="0"/>
              <a:t>optimistic</a:t>
            </a:r>
            <a:r>
              <a:rPr lang="en-US" dirty="0" smtClean="0"/>
              <a:t> and/or highly </a:t>
            </a:r>
            <a:r>
              <a:rPr lang="en-US" u="sng" dirty="0" smtClean="0"/>
              <a:t>politicized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actual availability of empirical data is very weak: very </a:t>
            </a:r>
            <a:r>
              <a:rPr lang="en-US" u="sng" dirty="0" smtClean="0"/>
              <a:t>few robust and systematic data collection and assessment activities</a:t>
            </a:r>
            <a:r>
              <a:rPr lang="en-US" dirty="0" smtClean="0"/>
              <a:t> appear to have been carried out by either public or private bodies  </a:t>
            </a:r>
          </a:p>
          <a:p>
            <a:r>
              <a:rPr lang="en-US" dirty="0"/>
              <a:t>T</a:t>
            </a:r>
            <a:r>
              <a:rPr lang="en-US" dirty="0" smtClean="0"/>
              <a:t>he available evidence to date suggests that the actual number of jobs created by RE/EE in MENA is </a:t>
            </a:r>
            <a:r>
              <a:rPr lang="en-US" u="sng" dirty="0" smtClean="0"/>
              <a:t>lagging far behind</a:t>
            </a:r>
            <a:r>
              <a:rPr lang="en-US" dirty="0" smtClean="0"/>
              <a:t> the official targets and forecasts, and is </a:t>
            </a:r>
            <a:r>
              <a:rPr lang="en-US" u="sng" dirty="0" smtClean="0"/>
              <a:t>far below</a:t>
            </a:r>
            <a:r>
              <a:rPr lang="en-US" dirty="0" smtClean="0"/>
              <a:t> its job creation potentials and needs</a:t>
            </a:r>
            <a:endParaRPr lang="en-US" dirty="0"/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245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can we explain this gap?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13/10/2014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Incipient character of sustainable energy markets in most countries; installed RE capacity less than 1% of total capacity (with hydro 6%) </a:t>
            </a:r>
          </a:p>
          <a:p>
            <a:r>
              <a:rPr lang="en-US" dirty="0" smtClean="0"/>
              <a:t>Emerging/still incomplete </a:t>
            </a:r>
            <a:r>
              <a:rPr lang="en-US" dirty="0"/>
              <a:t>frameworks </a:t>
            </a:r>
            <a:r>
              <a:rPr lang="en-US" dirty="0" smtClean="0"/>
              <a:t>in legal-regulatory/institutional terms; many elements still need to be put into place and effect</a:t>
            </a:r>
          </a:p>
          <a:p>
            <a:r>
              <a:rPr lang="en-US" dirty="0" smtClean="0"/>
              <a:t>Few clear and sound arrangements to incentivize investments; high state subsidies for fossil fuels are still a major impediment for RE/EE</a:t>
            </a:r>
          </a:p>
          <a:p>
            <a:r>
              <a:rPr lang="en-US" dirty="0" smtClean="0"/>
              <a:t>RE/EE investments in MENA still in the build-up phase and so far concentrated in some large projects mainly driven by foreign money</a:t>
            </a:r>
          </a:p>
          <a:p>
            <a:r>
              <a:rPr lang="en-US" dirty="0" smtClean="0"/>
              <a:t>Most RE/EE companies in </a:t>
            </a:r>
            <a:r>
              <a:rPr lang="en-US" dirty="0"/>
              <a:t>MENA </a:t>
            </a:r>
            <a:r>
              <a:rPr lang="en-US" dirty="0" smtClean="0"/>
              <a:t>are still few and small and not prepared to gain a significant foothold in these large projects</a:t>
            </a:r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398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are the root causes to be addressed?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13/10/2014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Sometimes </a:t>
            </a:r>
            <a:r>
              <a:rPr lang="en-US" u="sng" dirty="0"/>
              <a:t>unfortunate </a:t>
            </a:r>
            <a:r>
              <a:rPr lang="en-US" u="sng" dirty="0" smtClean="0"/>
              <a:t>choice</a:t>
            </a:r>
            <a:r>
              <a:rPr lang="en-US" dirty="0" smtClean="0"/>
              <a:t> of objectives and priorities, exacerbated by an </a:t>
            </a:r>
            <a:r>
              <a:rPr lang="en-US" u="sng" dirty="0" smtClean="0"/>
              <a:t>insufficient alignment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activities and resources</a:t>
            </a:r>
            <a:endParaRPr lang="en-US" dirty="0"/>
          </a:p>
          <a:p>
            <a:r>
              <a:rPr lang="en-US" dirty="0" err="1" smtClean="0"/>
              <a:t>Priorization</a:t>
            </a:r>
            <a:r>
              <a:rPr lang="en-US" dirty="0" smtClean="0"/>
              <a:t> of generation over conservation, although </a:t>
            </a:r>
            <a:r>
              <a:rPr lang="en-US" u="sng" dirty="0" smtClean="0"/>
              <a:t>energy efficiency measures</a:t>
            </a:r>
            <a:r>
              <a:rPr lang="en-US" dirty="0" smtClean="0"/>
              <a:t> have a higher labor </a:t>
            </a:r>
            <a:r>
              <a:rPr lang="en-US" dirty="0"/>
              <a:t>intensity </a:t>
            </a:r>
            <a:r>
              <a:rPr lang="en-US" dirty="0" smtClean="0"/>
              <a:t>and larger employment effects</a:t>
            </a:r>
            <a:r>
              <a:rPr lang="en-US" i="1" dirty="0" smtClean="0"/>
              <a:t> </a:t>
            </a:r>
          </a:p>
          <a:p>
            <a:pPr lvl="0"/>
            <a:r>
              <a:rPr lang="en-US" dirty="0" smtClean="0"/>
              <a:t>Focus on centralized, large-scale approaches although </a:t>
            </a:r>
            <a:r>
              <a:rPr lang="en-US" u="sng" dirty="0"/>
              <a:t>decentralized approaches</a:t>
            </a:r>
            <a:r>
              <a:rPr lang="en-US" dirty="0"/>
              <a:t> </a:t>
            </a:r>
            <a:r>
              <a:rPr lang="en-US" dirty="0" smtClean="0"/>
              <a:t>offer greater benefit-sharing and local </a:t>
            </a:r>
            <a:r>
              <a:rPr lang="en-US" dirty="0" err="1" smtClean="0"/>
              <a:t>ecosoc</a:t>
            </a:r>
            <a:r>
              <a:rPr lang="en-US" dirty="0" smtClean="0"/>
              <a:t> </a:t>
            </a:r>
            <a:r>
              <a:rPr lang="en-US" dirty="0"/>
              <a:t>effects </a:t>
            </a:r>
            <a:endParaRPr lang="en-US" i="1" dirty="0"/>
          </a:p>
          <a:p>
            <a:pPr lvl="0"/>
            <a:r>
              <a:rPr lang="en-US" dirty="0" smtClean="0"/>
              <a:t>Emphasis on </a:t>
            </a:r>
            <a:r>
              <a:rPr lang="en-US" dirty="0"/>
              <a:t>local </a:t>
            </a:r>
            <a:r>
              <a:rPr lang="en-US" u="sng" dirty="0"/>
              <a:t>manufacturing </a:t>
            </a:r>
            <a:r>
              <a:rPr lang="en-US" u="sng" dirty="0" smtClean="0"/>
              <a:t>/ industrial development</a:t>
            </a:r>
            <a:r>
              <a:rPr lang="en-US" dirty="0" smtClean="0"/>
              <a:t>, despite a larger job creation potential of the </a:t>
            </a:r>
            <a:r>
              <a:rPr lang="en-US" u="sng" dirty="0" smtClean="0"/>
              <a:t>up- &amp; downstream services sector</a:t>
            </a:r>
            <a:r>
              <a:rPr lang="en-US" dirty="0" smtClean="0"/>
              <a:t> </a:t>
            </a:r>
          </a:p>
          <a:p>
            <a:pPr lvl="0"/>
            <a:r>
              <a:rPr lang="en-US" u="sng" dirty="0"/>
              <a:t>Insufficient preparation of local workers and suppliers</a:t>
            </a:r>
            <a:r>
              <a:rPr lang="en-US" dirty="0"/>
              <a:t> for these new </a:t>
            </a:r>
            <a:r>
              <a:rPr lang="en-US" dirty="0" smtClean="0"/>
              <a:t>markets </a:t>
            </a:r>
            <a:r>
              <a:rPr lang="en-US" dirty="0"/>
              <a:t>and business </a:t>
            </a:r>
            <a:r>
              <a:rPr lang="en-US" dirty="0" smtClean="0"/>
              <a:t>opportunities: </a:t>
            </a:r>
            <a:r>
              <a:rPr lang="en-US" u="sng" dirty="0" smtClean="0"/>
              <a:t>skills &amp; quality </a:t>
            </a:r>
            <a:r>
              <a:rPr lang="en-US" dirty="0" smtClean="0"/>
              <a:t>are paramount </a:t>
            </a:r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20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Which conclusions can we draw from this?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Expert Dialog: “Fostering employment: Innovative approaches for the MENA Region”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13/10/2014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Prioritize </a:t>
            </a:r>
            <a:r>
              <a:rPr lang="en-US" u="sng" dirty="0" smtClean="0"/>
              <a:t>energy efficiency</a:t>
            </a:r>
            <a:r>
              <a:rPr lang="en-US" dirty="0" smtClean="0"/>
              <a:t>: esp. construction sector (new builds, retrofits), industry/commerce (quick wins with lighting and cooling)</a:t>
            </a:r>
          </a:p>
          <a:p>
            <a:pPr lvl="0"/>
            <a:r>
              <a:rPr lang="en-US" dirty="0" smtClean="0"/>
              <a:t>Promote </a:t>
            </a:r>
            <a:r>
              <a:rPr lang="en-US" u="sng" dirty="0" smtClean="0"/>
              <a:t>distributed generation</a:t>
            </a:r>
            <a:r>
              <a:rPr lang="en-US" dirty="0" smtClean="0"/>
              <a:t> (in conjunction with the former): roof-top PV, SWHs, small wind, solar pumps, micro-grids…</a:t>
            </a:r>
          </a:p>
          <a:p>
            <a:pPr lvl="0"/>
            <a:r>
              <a:rPr lang="en-US" dirty="0" smtClean="0"/>
              <a:t>Promote </a:t>
            </a:r>
            <a:r>
              <a:rPr lang="en-US" u="sng" dirty="0" smtClean="0"/>
              <a:t>human capacity building</a:t>
            </a:r>
            <a:r>
              <a:rPr lang="en-US" dirty="0" smtClean="0"/>
              <a:t>: encourage cooperation between education and private </a:t>
            </a:r>
            <a:r>
              <a:rPr lang="en-US" dirty="0"/>
              <a:t>sector at </a:t>
            </a:r>
            <a:r>
              <a:rPr lang="en-US" dirty="0" smtClean="0"/>
              <a:t>academic </a:t>
            </a:r>
            <a:r>
              <a:rPr lang="en-US" dirty="0"/>
              <a:t>and </a:t>
            </a:r>
            <a:r>
              <a:rPr lang="en-US" dirty="0" smtClean="0"/>
              <a:t>TVET levels, enhance applied research, strengthen TVET+LLL, consider informal sector</a:t>
            </a:r>
          </a:p>
          <a:p>
            <a:r>
              <a:rPr lang="en-US" u="sng" dirty="0"/>
              <a:t>Key:</a:t>
            </a:r>
            <a:r>
              <a:rPr lang="en-US" dirty="0"/>
              <a:t> </a:t>
            </a:r>
            <a:r>
              <a:rPr lang="en-US" dirty="0" smtClean="0"/>
              <a:t>analyze strengths </a:t>
            </a:r>
            <a:r>
              <a:rPr lang="en-US" dirty="0"/>
              <a:t>and potentials, </a:t>
            </a:r>
            <a:r>
              <a:rPr lang="en-US" dirty="0" smtClean="0"/>
              <a:t>create </a:t>
            </a:r>
            <a:r>
              <a:rPr lang="en-US" dirty="0"/>
              <a:t>inter-</a:t>
            </a:r>
            <a:r>
              <a:rPr lang="en-US" dirty="0" err="1"/>
              <a:t>sectoral</a:t>
            </a:r>
            <a:r>
              <a:rPr lang="en-US" dirty="0"/>
              <a:t> synergies and </a:t>
            </a:r>
            <a:r>
              <a:rPr lang="en-US" dirty="0" smtClean="0"/>
              <a:t>cross-fertilizations, align sector policies and state interventions</a:t>
            </a:r>
            <a:endParaRPr lang="en-US" dirty="0"/>
          </a:p>
          <a:p>
            <a:r>
              <a:rPr lang="en-US" dirty="0" smtClean="0"/>
              <a:t>Reach </a:t>
            </a:r>
            <a:r>
              <a:rPr lang="en-US" dirty="0"/>
              <a:t>out for the </a:t>
            </a:r>
            <a:r>
              <a:rPr lang="en-US" u="sng" dirty="0" smtClean="0"/>
              <a:t>low-hanging fruits</a:t>
            </a:r>
            <a:r>
              <a:rPr lang="en-US" dirty="0" smtClean="0"/>
              <a:t>, and make sure you reach for the same ones: </a:t>
            </a:r>
            <a:r>
              <a:rPr lang="en-US" dirty="0"/>
              <a:t>you will not only save </a:t>
            </a:r>
            <a:r>
              <a:rPr lang="en-US" dirty="0" smtClean="0"/>
              <a:t>money, </a:t>
            </a:r>
            <a:r>
              <a:rPr lang="en-US" dirty="0"/>
              <a:t>but also reap jobs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9" name="Picture 3" descr="C:\Users\stoffe_isa\Documents\FV MINO\PR, Internet, MENANews\snm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7" y="388920"/>
            <a:ext cx="756000" cy="5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713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Type presentation title here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13/10/2014</a:t>
            </a:fld>
            <a:endParaRPr lang="de-DE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96404"/>
              </p:ext>
            </p:extLst>
          </p:nvPr>
        </p:nvGraphicFramePr>
        <p:xfrm>
          <a:off x="332973" y="668629"/>
          <a:ext cx="5688013" cy="582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Worksheet" r:id="rId3" imgW="5238885" imgH="5362665" progId="Excel.Sheet.12">
                  <p:embed/>
                </p:oleObj>
              </mc:Choice>
              <mc:Fallback>
                <p:oleObj name="Worksheet" r:id="rId3" imgW="5238885" imgH="5362665" progId="Excel.Shee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973" y="668629"/>
                        <a:ext cx="5688013" cy="582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Diagram 8"/>
          <p:cNvGraphicFramePr/>
          <p:nvPr>
            <p:extLst>
              <p:ext uri="{D42A27DB-BD31-4B8C-83A1-F6EECF244321}">
                <p14:modId xmlns:p14="http://schemas.microsoft.com/office/powerpoint/2010/main" val="1844206416"/>
              </p:ext>
            </p:extLst>
          </p:nvPr>
        </p:nvGraphicFramePr>
        <p:xfrm>
          <a:off x="3678428" y="2400005"/>
          <a:ext cx="561662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5728778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Type presentation title here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13/10/2014</a:t>
            </a:fld>
            <a:endParaRPr lang="de-DE" dirty="0"/>
          </a:p>
        </p:txBody>
      </p: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400825" y="1634597"/>
            <a:ext cx="8463913" cy="4715738"/>
            <a:chOff x="301056" y="1250850"/>
            <a:chExt cx="8570462" cy="4664481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056" y="1733044"/>
              <a:ext cx="8570462" cy="418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Line 52"/>
            <p:cNvSpPr>
              <a:spLocks noChangeShapeType="1"/>
            </p:cNvSpPr>
            <p:nvPr/>
          </p:nvSpPr>
          <p:spPr bwMode="auto">
            <a:xfrm flipH="1">
              <a:off x="7596188" y="1341338"/>
              <a:ext cx="0" cy="25908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 Box 54"/>
            <p:cNvSpPr txBox="1">
              <a:spLocks noChangeArrowheads="1"/>
            </p:cNvSpPr>
            <p:nvPr/>
          </p:nvSpPr>
          <p:spPr bwMode="auto">
            <a:xfrm>
              <a:off x="6011863" y="1250850"/>
              <a:ext cx="1657350" cy="738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algn="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Scenario#2</a:t>
              </a:r>
            </a:p>
            <a:p>
              <a:pPr marL="342900" marR="0" lvl="0" indent="-342900" algn="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10.1 Mtoe savings by 2020</a:t>
              </a: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grpSp>
          <p:nvGrpSpPr>
            <p:cNvPr id="8" name="Group 13"/>
            <p:cNvGrpSpPr>
              <a:grpSpLocks/>
            </p:cNvGrpSpPr>
            <p:nvPr/>
          </p:nvGrpSpPr>
          <p:grpSpPr bwMode="auto">
            <a:xfrm>
              <a:off x="3779838" y="4508400"/>
              <a:ext cx="1223962" cy="360363"/>
              <a:chOff x="385" y="3385"/>
              <a:chExt cx="636" cy="272"/>
            </a:xfrm>
          </p:grpSpPr>
          <p:sp>
            <p:nvSpPr>
              <p:cNvPr id="46" name="Line 14"/>
              <p:cNvSpPr>
                <a:spLocks noChangeShapeType="1"/>
              </p:cNvSpPr>
              <p:nvPr/>
            </p:nvSpPr>
            <p:spPr bwMode="auto">
              <a:xfrm>
                <a:off x="385" y="3385"/>
                <a:ext cx="0" cy="272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Line 15"/>
              <p:cNvSpPr>
                <a:spLocks noChangeShapeType="1"/>
              </p:cNvSpPr>
              <p:nvPr/>
            </p:nvSpPr>
            <p:spPr bwMode="auto">
              <a:xfrm>
                <a:off x="385" y="3657"/>
                <a:ext cx="636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3635375" y="4984650"/>
              <a:ext cx="1462088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Lighting (tertiary)</a:t>
              </a:r>
              <a:endPara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1957388" y="5560913"/>
              <a:ext cx="1462087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Lighting (Residential)</a:t>
              </a:r>
              <a:endPara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4932363" y="4408388"/>
              <a:ext cx="2160587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Refrigerators (Residential)</a:t>
              </a:r>
              <a:endPara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sp>
          <p:nvSpPr>
            <p:cNvPr id="12" name="Text Box 19"/>
            <p:cNvSpPr txBox="1">
              <a:spLocks noChangeArrowheads="1"/>
            </p:cNvSpPr>
            <p:nvPr/>
          </p:nvSpPr>
          <p:spPr bwMode="auto">
            <a:xfrm>
              <a:off x="3109913" y="5271988"/>
              <a:ext cx="1462087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Public Street Lighting</a:t>
              </a:r>
              <a:endPara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3902075" y="4695725"/>
              <a:ext cx="21828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Domestic Solar Water Heaters</a:t>
              </a:r>
              <a:endPara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sp>
          <p:nvSpPr>
            <p:cNvPr id="14" name="Text Box 23"/>
            <p:cNvSpPr txBox="1">
              <a:spLocks noChangeArrowheads="1"/>
            </p:cNvSpPr>
            <p:nvPr/>
          </p:nvSpPr>
          <p:spPr bwMode="auto">
            <a:xfrm>
              <a:off x="3927475" y="2781200"/>
              <a:ext cx="21574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Roof-top PV (Tertiary)</a:t>
              </a:r>
              <a:endPara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sp>
          <p:nvSpPr>
            <p:cNvPr id="15" name="Text Box 25"/>
            <p:cNvSpPr txBox="1">
              <a:spLocks noChangeArrowheads="1"/>
            </p:cNvSpPr>
            <p:nvPr/>
          </p:nvSpPr>
          <p:spPr bwMode="auto">
            <a:xfrm>
              <a:off x="3325813" y="3139975"/>
              <a:ext cx="25209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Building Envelope (New - Residential)</a:t>
              </a:r>
              <a:endPara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grpSp>
          <p:nvGrpSpPr>
            <p:cNvPr id="16" name="Group 26"/>
            <p:cNvGrpSpPr>
              <a:grpSpLocks/>
            </p:cNvGrpSpPr>
            <p:nvPr/>
          </p:nvGrpSpPr>
          <p:grpSpPr bwMode="auto">
            <a:xfrm>
              <a:off x="1619250" y="5229125"/>
              <a:ext cx="936625" cy="503238"/>
              <a:chOff x="385" y="3385"/>
              <a:chExt cx="636" cy="272"/>
            </a:xfrm>
          </p:grpSpPr>
          <p:sp>
            <p:nvSpPr>
              <p:cNvPr id="44" name="Line 27"/>
              <p:cNvSpPr>
                <a:spLocks noChangeShapeType="1"/>
              </p:cNvSpPr>
              <p:nvPr/>
            </p:nvSpPr>
            <p:spPr bwMode="auto">
              <a:xfrm>
                <a:off x="385" y="3385"/>
                <a:ext cx="0" cy="272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Line 28"/>
              <p:cNvSpPr>
                <a:spLocks noChangeShapeType="1"/>
              </p:cNvSpPr>
              <p:nvPr/>
            </p:nvSpPr>
            <p:spPr bwMode="auto">
              <a:xfrm>
                <a:off x="385" y="3657"/>
                <a:ext cx="636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>
              <a:off x="5003800" y="4149625"/>
              <a:ext cx="974725" cy="431800"/>
              <a:chOff x="385" y="3385"/>
              <a:chExt cx="636" cy="272"/>
            </a:xfrm>
          </p:grpSpPr>
          <p:sp>
            <p:nvSpPr>
              <p:cNvPr id="42" name="Line 30"/>
              <p:cNvSpPr>
                <a:spLocks noChangeShapeType="1"/>
              </p:cNvSpPr>
              <p:nvPr/>
            </p:nvSpPr>
            <p:spPr bwMode="auto">
              <a:xfrm>
                <a:off x="385" y="3385"/>
                <a:ext cx="0" cy="272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Line 31"/>
              <p:cNvSpPr>
                <a:spLocks noChangeShapeType="1"/>
              </p:cNvSpPr>
              <p:nvPr/>
            </p:nvSpPr>
            <p:spPr bwMode="auto">
              <a:xfrm>
                <a:off x="385" y="3657"/>
                <a:ext cx="636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" name="Group 32"/>
            <p:cNvGrpSpPr>
              <a:grpSpLocks/>
            </p:cNvGrpSpPr>
            <p:nvPr/>
          </p:nvGrpSpPr>
          <p:grpSpPr bwMode="auto">
            <a:xfrm>
              <a:off x="3348038" y="4797325"/>
              <a:ext cx="1008062" cy="360363"/>
              <a:chOff x="385" y="3385"/>
              <a:chExt cx="636" cy="272"/>
            </a:xfrm>
          </p:grpSpPr>
          <p:sp>
            <p:nvSpPr>
              <p:cNvPr id="40" name="Line 33"/>
              <p:cNvSpPr>
                <a:spLocks noChangeShapeType="1"/>
              </p:cNvSpPr>
              <p:nvPr/>
            </p:nvSpPr>
            <p:spPr bwMode="auto">
              <a:xfrm>
                <a:off x="385" y="3385"/>
                <a:ext cx="0" cy="272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Line 34"/>
              <p:cNvSpPr>
                <a:spLocks noChangeShapeType="1"/>
              </p:cNvSpPr>
              <p:nvPr/>
            </p:nvSpPr>
            <p:spPr bwMode="auto">
              <a:xfrm>
                <a:off x="385" y="3657"/>
                <a:ext cx="636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" name="Group 35"/>
            <p:cNvGrpSpPr>
              <a:grpSpLocks/>
            </p:cNvGrpSpPr>
            <p:nvPr/>
          </p:nvGrpSpPr>
          <p:grpSpPr bwMode="auto">
            <a:xfrm>
              <a:off x="2987675" y="4940200"/>
              <a:ext cx="936625" cy="504825"/>
              <a:chOff x="385" y="3385"/>
              <a:chExt cx="636" cy="272"/>
            </a:xfrm>
          </p:grpSpPr>
          <p:sp>
            <p:nvSpPr>
              <p:cNvPr id="38" name="Line 36"/>
              <p:cNvSpPr>
                <a:spLocks noChangeShapeType="1"/>
              </p:cNvSpPr>
              <p:nvPr/>
            </p:nvSpPr>
            <p:spPr bwMode="auto">
              <a:xfrm>
                <a:off x="385" y="3385"/>
                <a:ext cx="0" cy="272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Line 37"/>
              <p:cNvSpPr>
                <a:spLocks noChangeShapeType="1"/>
              </p:cNvSpPr>
              <p:nvPr/>
            </p:nvSpPr>
            <p:spPr bwMode="auto">
              <a:xfrm>
                <a:off x="385" y="3657"/>
                <a:ext cx="636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0" name="Group 42"/>
            <p:cNvGrpSpPr>
              <a:grpSpLocks/>
            </p:cNvGrpSpPr>
            <p:nvPr/>
          </p:nvGrpSpPr>
          <p:grpSpPr bwMode="auto">
            <a:xfrm>
              <a:off x="4622800" y="3357463"/>
              <a:ext cx="1317625" cy="431800"/>
              <a:chOff x="2880" y="2115"/>
              <a:chExt cx="454" cy="151"/>
            </a:xfrm>
          </p:grpSpPr>
          <p:sp>
            <p:nvSpPr>
              <p:cNvPr id="36" name="Line 43"/>
              <p:cNvSpPr>
                <a:spLocks noChangeShapeType="1"/>
              </p:cNvSpPr>
              <p:nvPr/>
            </p:nvSpPr>
            <p:spPr bwMode="auto">
              <a:xfrm flipV="1">
                <a:off x="3334" y="2115"/>
                <a:ext cx="0" cy="151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Line 44"/>
              <p:cNvSpPr>
                <a:spLocks noChangeShapeType="1"/>
              </p:cNvSpPr>
              <p:nvPr/>
            </p:nvSpPr>
            <p:spPr bwMode="auto">
              <a:xfrm flipH="1">
                <a:off x="2880" y="2115"/>
                <a:ext cx="454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1" name="Group 55"/>
            <p:cNvGrpSpPr>
              <a:grpSpLocks/>
            </p:cNvGrpSpPr>
            <p:nvPr/>
          </p:nvGrpSpPr>
          <p:grpSpPr bwMode="auto">
            <a:xfrm>
              <a:off x="5725812" y="2997100"/>
              <a:ext cx="1150938" cy="503238"/>
              <a:chOff x="3136" y="2115"/>
              <a:chExt cx="454" cy="136"/>
            </a:xfrm>
          </p:grpSpPr>
          <p:sp>
            <p:nvSpPr>
              <p:cNvPr id="34" name="Line 56"/>
              <p:cNvSpPr>
                <a:spLocks noChangeShapeType="1"/>
              </p:cNvSpPr>
              <p:nvPr/>
            </p:nvSpPr>
            <p:spPr bwMode="auto">
              <a:xfrm flipV="1">
                <a:off x="3334" y="2115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Line 57"/>
              <p:cNvSpPr>
                <a:spLocks noChangeShapeType="1"/>
              </p:cNvSpPr>
              <p:nvPr/>
            </p:nvSpPr>
            <p:spPr bwMode="auto">
              <a:xfrm flipH="1">
                <a:off x="3136" y="2130"/>
                <a:ext cx="454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4191000" y="2420838"/>
              <a:ext cx="2541588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Roof-top PV (Residential)</a:t>
              </a:r>
              <a:endPara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grpSp>
          <p:nvGrpSpPr>
            <p:cNvPr id="23" name="Group 55"/>
            <p:cNvGrpSpPr>
              <a:grpSpLocks/>
            </p:cNvGrpSpPr>
            <p:nvPr/>
          </p:nvGrpSpPr>
          <p:grpSpPr bwMode="auto">
            <a:xfrm>
              <a:off x="5508625" y="2636738"/>
              <a:ext cx="1439863" cy="792162"/>
              <a:chOff x="2880" y="2115"/>
              <a:chExt cx="454" cy="136"/>
            </a:xfrm>
          </p:grpSpPr>
          <p:sp>
            <p:nvSpPr>
              <p:cNvPr id="32" name="Line 56"/>
              <p:cNvSpPr>
                <a:spLocks noChangeShapeType="1"/>
              </p:cNvSpPr>
              <p:nvPr/>
            </p:nvSpPr>
            <p:spPr bwMode="auto">
              <a:xfrm flipV="1">
                <a:off x="3334" y="2115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Line 57"/>
              <p:cNvSpPr>
                <a:spLocks noChangeShapeType="1"/>
              </p:cNvSpPr>
              <p:nvPr/>
            </p:nvSpPr>
            <p:spPr bwMode="auto">
              <a:xfrm flipH="1">
                <a:off x="2880" y="2115"/>
                <a:ext cx="454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3059113" y="3500338"/>
              <a:ext cx="1944687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Air-conditioners (Residential)</a:t>
              </a:r>
              <a:endPara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grpSp>
          <p:nvGrpSpPr>
            <p:cNvPr id="25" name="Group 48"/>
            <p:cNvGrpSpPr>
              <a:grpSpLocks/>
            </p:cNvGrpSpPr>
            <p:nvPr/>
          </p:nvGrpSpPr>
          <p:grpSpPr bwMode="auto">
            <a:xfrm>
              <a:off x="6227763" y="2276375"/>
              <a:ext cx="1296987" cy="320675"/>
              <a:chOff x="2880" y="2115"/>
              <a:chExt cx="454" cy="136"/>
            </a:xfrm>
          </p:grpSpPr>
          <p:sp>
            <p:nvSpPr>
              <p:cNvPr id="30" name="Line 49"/>
              <p:cNvSpPr>
                <a:spLocks noChangeShapeType="1"/>
              </p:cNvSpPr>
              <p:nvPr/>
            </p:nvSpPr>
            <p:spPr bwMode="auto">
              <a:xfrm flipV="1">
                <a:off x="3334" y="2115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50"/>
              <p:cNvSpPr>
                <a:spLocks noChangeShapeType="1"/>
              </p:cNvSpPr>
              <p:nvPr/>
            </p:nvSpPr>
            <p:spPr bwMode="auto">
              <a:xfrm flipH="1">
                <a:off x="2880" y="2115"/>
                <a:ext cx="454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4838700" y="2060475"/>
              <a:ext cx="254158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andara" pitchFamily="34" charset="0"/>
                  <a:cs typeface="Times New Roman" pitchFamily="18" charset="0"/>
                </a:defRPr>
              </a:lvl9pPr>
            </a:lstStyle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ndara" pitchFamily="34" charset="0"/>
                  <a:cs typeface="Times New Roman" pitchFamily="18" charset="0"/>
                </a:rPr>
                <a:t>Building Envelope (Retrofit – Residential)</a:t>
              </a:r>
              <a:endPara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cs typeface="Times New Roman" pitchFamily="18" charset="0"/>
              </a:endParaRPr>
            </a:p>
          </p:txBody>
        </p:sp>
        <p:grpSp>
          <p:nvGrpSpPr>
            <p:cNvPr id="27" name="Group 42"/>
            <p:cNvGrpSpPr>
              <a:grpSpLocks/>
            </p:cNvGrpSpPr>
            <p:nvPr/>
          </p:nvGrpSpPr>
          <p:grpSpPr bwMode="auto">
            <a:xfrm>
              <a:off x="4140200" y="3716238"/>
              <a:ext cx="1298575" cy="215900"/>
              <a:chOff x="2880" y="2115"/>
              <a:chExt cx="455" cy="272"/>
            </a:xfrm>
          </p:grpSpPr>
          <p:sp>
            <p:nvSpPr>
              <p:cNvPr id="28" name="Line 43"/>
              <p:cNvSpPr>
                <a:spLocks noChangeShapeType="1"/>
              </p:cNvSpPr>
              <p:nvPr/>
            </p:nvSpPr>
            <p:spPr bwMode="auto">
              <a:xfrm flipH="1" flipV="1">
                <a:off x="3334" y="2115"/>
                <a:ext cx="1" cy="272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44"/>
              <p:cNvSpPr>
                <a:spLocks noChangeShapeType="1"/>
              </p:cNvSpPr>
              <p:nvPr/>
            </p:nvSpPr>
            <p:spPr bwMode="auto">
              <a:xfrm flipH="1">
                <a:off x="2880" y="2115"/>
                <a:ext cx="454" cy="0"/>
              </a:xfrm>
              <a:prstGeom prst="line">
                <a:avLst/>
              </a:prstGeom>
              <a:noFill/>
              <a:ln w="9525">
                <a:solidFill>
                  <a:srgbClr val="015CA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128470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0</TotalTime>
  <Words>821</Words>
  <Application>Microsoft Office PowerPoint</Application>
  <PresentationFormat>Bildschirmpräsentation (4:3)</PresentationFormat>
  <Paragraphs>73</Paragraphs>
  <Slides>8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giz-powerpoint-leerfolie-en</vt:lpstr>
      <vt:lpstr>Cover</vt:lpstr>
      <vt:lpstr>Worksheet</vt:lpstr>
      <vt:lpstr>leveraging the Employment  Potential of Renewable Energy and Energy Efficiency for the MENA Region: high hopes, uncertain outcomes</vt:lpstr>
      <vt:lpstr>Why does the subject matter?</vt:lpstr>
      <vt:lpstr>Where is actually the problem?</vt:lpstr>
      <vt:lpstr>How can we explain this gap?</vt:lpstr>
      <vt:lpstr>What are the root causes to be addressed?</vt:lpstr>
      <vt:lpstr>Which conclusions can we draw from this?</vt:lpstr>
      <vt:lpstr>PowerPoint-Präsentation</vt:lpstr>
      <vt:lpstr>PowerPoint-Präsentation</vt:lpstr>
    </vt:vector>
  </TitlesOfParts>
  <Company>GIZ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Stoffel</dc:creator>
  <cp:keywords>GIZ-Leerfolie</cp:keywords>
  <cp:lastModifiedBy>UserLA3067</cp:lastModifiedBy>
  <cp:revision>35</cp:revision>
  <cp:lastPrinted>2012-07-19T10:16:59Z</cp:lastPrinted>
  <dcterms:created xsi:type="dcterms:W3CDTF">2014-09-01T11:45:35Z</dcterms:created>
  <dcterms:modified xsi:type="dcterms:W3CDTF">2014-10-13T20:46:06Z</dcterms:modified>
</cp:coreProperties>
</file>